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5"/>
  </p:notesMasterIdLst>
  <p:sldIdLst>
    <p:sldId id="353" r:id="rId4"/>
    <p:sldId id="347" r:id="rId5"/>
    <p:sldId id="354" r:id="rId6"/>
    <p:sldId id="356" r:id="rId7"/>
    <p:sldId id="375" r:id="rId8"/>
    <p:sldId id="376" r:id="rId9"/>
    <p:sldId id="357" r:id="rId10"/>
    <p:sldId id="358" r:id="rId11"/>
    <p:sldId id="359" r:id="rId12"/>
    <p:sldId id="360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63" r:id="rId21"/>
    <p:sldId id="362" r:id="rId22"/>
    <p:sldId id="374" r:id="rId23"/>
    <p:sldId id="3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oš Zeljko" initials="MZ" lastIdx="1" clrIdx="0">
    <p:extLst>
      <p:ext uri="{19B8F6BF-5375-455C-9EA6-DF929625EA0E}">
        <p15:presenceInfo xmlns:p15="http://schemas.microsoft.com/office/powerpoint/2012/main" userId="S::milos.zeljko@wedosoftware.eu::231735a2-4c63-4cf0-aba7-332907d8b1f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02" autoAdjust="0"/>
    <p:restoredTop sz="94660"/>
  </p:normalViewPr>
  <p:slideViewPr>
    <p:cSldViewPr snapToGrid="0" showGuides="1">
      <p:cViewPr varScale="1">
        <p:scale>
          <a:sx n="162" d="100"/>
          <a:sy n="162" d="100"/>
        </p:scale>
        <p:origin x="1536" y="11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Podela skupa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6A8-4E24-86FA-36558B727A56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6A8-4E24-86FA-36558B727A56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6A8-4E24-86FA-36558B727A56}"/>
              </c:ext>
            </c:extLst>
          </c:dPt>
          <c:dLbls>
            <c:dLbl>
              <c:idx val="0"/>
              <c:layout>
                <c:manualLayout>
                  <c:x val="-5.42975973001037E-3"/>
                  <c:y val="-5.7915909519264118E-17"/>
                </c:manualLayout>
              </c:layout>
              <c:tx>
                <c:rich>
                  <a:bodyPr/>
                  <a:lstStyle/>
                  <a:p>
                    <a:fld id="{D245B05A-72C3-462C-9A09-8E08FA584224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 </a:t>
                    </a:r>
                  </a:p>
                  <a:p>
                    <a:fld id="{A654AC4B-A55B-4E06-BD6B-5763731D5DF3}" type="VALUE">
                      <a:rPr lang="en-US" baseline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001520044094494"/>
                      <c:h val="0.14129629629629631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6A8-4E24-86FA-36558B727A56}"/>
                </c:ext>
              </c:extLst>
            </c:dLbl>
            <c:dLbl>
              <c:idx val="1"/>
              <c:layout>
                <c:manualLayout>
                  <c:x val="1.3650209045303406E-3"/>
                  <c:y val="1.2854371105555764E-2"/>
                </c:manualLayout>
              </c:layout>
              <c:tx>
                <c:rich>
                  <a:bodyPr/>
                  <a:lstStyle/>
                  <a:p>
                    <a:fld id="{AF5F75E6-975E-4042-AC55-3D1B47C999F2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 </a:t>
                    </a:r>
                  </a:p>
                  <a:p>
                    <a:fld id="{288833DB-1252-4D4B-810B-5D37145C50DE}" type="VALUE">
                      <a:rPr lang="en-US" baseline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903199626730043"/>
                      <c:h val="0.2049999999999999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6A8-4E24-86FA-36558B727A56}"/>
                </c:ext>
              </c:extLst>
            </c:dLbl>
            <c:dLbl>
              <c:idx val="2"/>
              <c:layout>
                <c:manualLayout>
                  <c:x val="1.3650209045303146E-3"/>
                  <c:y val="-1.4705918933373132E-3"/>
                </c:manualLayout>
              </c:layout>
              <c:tx>
                <c:rich>
                  <a:bodyPr/>
                  <a:lstStyle/>
                  <a:p>
                    <a:fld id="{CE3B3D8A-C5DB-4516-B162-EEBA6FACC9AD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 </a:t>
                    </a:r>
                  </a:p>
                  <a:p>
                    <a:fld id="{56C3239A-465F-41CE-B12F-F1648C346B91}" type="VALUE">
                      <a:rPr lang="en-US" baseline="0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6A8-4E24-86FA-36558B727A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Trening</c:v>
                </c:pt>
                <c:pt idx="1">
                  <c:v>Validacija</c:v>
                </c:pt>
                <c:pt idx="2">
                  <c:v>Test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</c:v>
                </c:pt>
                <c:pt idx="1">
                  <c:v>0.3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A8-4E24-86FA-36558B727A56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ResNet152V2</c:v>
                </c:pt>
              </c:strCache>
            </c:strRef>
          </c:tx>
          <c:spPr>
            <a:ln w="19050" cap="rnd" cmpd="sng" algn="ctr">
              <a:solidFill>
                <a:schemeClr val="accent6"/>
              </a:solidFill>
              <a:prstDash val="solid"/>
              <a:round/>
            </a:ln>
            <a:effectLst/>
          </c:spPr>
          <c:marker>
            <c:spPr>
              <a:solidFill>
                <a:schemeClr val="accent6"/>
              </a:solidFill>
              <a:ln w="6350" cap="flat" cmpd="sng" algn="ctr">
                <a:solidFill>
                  <a:schemeClr val="accent6"/>
                </a:solidFill>
                <a:prstDash val="solid"/>
                <a:round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Slike iz laboratorije</c:v>
                </c:pt>
                <c:pt idx="1">
                  <c:v>Slike sa terena</c:v>
                </c:pt>
              </c:strCache>
            </c:strRef>
          </c:cat>
          <c:val>
            <c:numRef>
              <c:f>Sheet1!$B$2:$B$3</c:f>
              <c:numCache>
                <c:formatCode>0</c:formatCode>
                <c:ptCount val="2"/>
                <c:pt idx="0">
                  <c:v>93.5</c:v>
                </c:pt>
                <c:pt idx="1">
                  <c:v>70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D80-4407-8904-B057A5BEF4E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InceptionV3</c:v>
                </c:pt>
              </c:strCache>
            </c:strRef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Slike iz laboratorije</c:v>
                </c:pt>
                <c:pt idx="1">
                  <c:v>Slike sa terena</c:v>
                </c:pt>
              </c:strCache>
            </c:strRef>
          </c:cat>
          <c:val>
            <c:numRef>
              <c:f>Sheet1!$C$2:$C$3</c:f>
              <c:numCache>
                <c:formatCode>0.00</c:formatCode>
                <c:ptCount val="2"/>
                <c:pt idx="0">
                  <c:v>88.05</c:v>
                </c:pt>
                <c:pt idx="1">
                  <c:v>62.5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D80-4407-8904-B057A5BEF4E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Xception</c:v>
                </c:pt>
              </c:strCache>
            </c:strRef>
          </c:tx>
          <c:spPr>
            <a:ln w="19050" cap="rnd" cmpd="sng" algn="ctr">
              <a:solidFill>
                <a:schemeClr val="accent4"/>
              </a:solidFill>
              <a:prstDash val="solid"/>
              <a:round/>
            </a:ln>
            <a:effectLst/>
          </c:spPr>
          <c:marker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Slike iz laboratorije</c:v>
                </c:pt>
                <c:pt idx="1">
                  <c:v>Slike sa terena</c:v>
                </c:pt>
              </c:strCache>
            </c:strRef>
          </c:cat>
          <c:val>
            <c:numRef>
              <c:f>Sheet1!$D$2:$D$3</c:f>
              <c:numCache>
                <c:formatCode>0.00</c:formatCode>
                <c:ptCount val="2"/>
                <c:pt idx="0">
                  <c:v>87.68</c:v>
                </c:pt>
                <c:pt idx="1">
                  <c:v>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D80-4407-8904-B057A5BEF4E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VGG-19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60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6">
                    <a:lumMod val="60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Slike iz laboratorije</c:v>
                </c:pt>
                <c:pt idx="1">
                  <c:v>Slike sa terena</c:v>
                </c:pt>
              </c:strCache>
            </c:strRef>
          </c:cat>
          <c:val>
            <c:numRef>
              <c:f>Sheet1!$E$2:$E$3</c:f>
              <c:numCache>
                <c:formatCode>0.00</c:formatCode>
                <c:ptCount val="2"/>
                <c:pt idx="0">
                  <c:v>82.91</c:v>
                </c:pt>
                <c:pt idx="1">
                  <c:v>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D80-4407-8904-B057A5BEF4E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ToLeD-inspired</c:v>
                </c:pt>
              </c:strCache>
            </c:strRef>
          </c:tx>
          <c:spPr>
            <a:ln w="19050" cap="rnd" cmpd="sng" algn="ctr">
              <a:solidFill>
                <a:schemeClr val="accent5">
                  <a:lumMod val="60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6350" cap="flat" cmpd="sng" algn="ctr">
                <a:solidFill>
                  <a:schemeClr val="accent5">
                    <a:lumMod val="60000"/>
                  </a:schemeClr>
                </a:solidFill>
                <a:prstDash val="solid"/>
                <a:round/>
              </a:ln>
              <a:effectLst/>
            </c:spPr>
          </c:marker>
          <c:cat>
            <c:strRef>
              <c:f>Sheet1!$A$2:$A$3</c:f>
              <c:strCache>
                <c:ptCount val="2"/>
                <c:pt idx="0">
                  <c:v>Slike iz laboratorije</c:v>
                </c:pt>
                <c:pt idx="1">
                  <c:v>Slike sa terena</c:v>
                </c:pt>
              </c:strCache>
            </c:strRef>
          </c:cat>
          <c:val>
            <c:numRef>
              <c:f>Sheet1!$F$2:$F$3</c:f>
              <c:numCache>
                <c:formatCode>0.00</c:formatCode>
                <c:ptCount val="2"/>
                <c:pt idx="0">
                  <c:v>77.45</c:v>
                </c:pt>
                <c:pt idx="1">
                  <c:v>30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D80-4407-8904-B057A5BEF4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02112768"/>
        <c:axId val="302115456"/>
      </c:lineChart>
      <c:catAx>
        <c:axId val="302112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115456"/>
        <c:crosses val="autoZero"/>
        <c:auto val="1"/>
        <c:lblAlgn val="ctr"/>
        <c:lblOffset val="100"/>
        <c:noMultiLvlLbl val="0"/>
      </c:catAx>
      <c:valAx>
        <c:axId val="3021154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numFmt formatCode="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11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96A8C094-CB00-443F-856E-6111688E7E76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0" y="3567065"/>
            <a:ext cx="12192000" cy="329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3FACD69-BCC8-4A51-928A-A8276889CAEF}"/>
              </a:ext>
            </a:extLst>
          </p:cNvPr>
          <p:cNvSpPr/>
          <p:nvPr userDrawn="1"/>
        </p:nvSpPr>
        <p:spPr>
          <a:xfrm>
            <a:off x="0" y="3463090"/>
            <a:ext cx="12192000" cy="10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2C6B0DFC-1039-495D-8F3C-E6DB8A677F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"/>
            <a:ext cx="12192002" cy="376034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>
            <a:extLst>
              <a:ext uri="{FF2B5EF4-FFF2-40B4-BE49-F238E27FC236}">
                <a16:creationId xmlns:a16="http://schemas.microsoft.com/office/drawing/2014/main" id="{C1437342-4AAD-4065-B021-432B3D8C68CF}"/>
              </a:ext>
            </a:extLst>
          </p:cNvPr>
          <p:cNvGrpSpPr/>
          <p:nvPr userDrawn="1"/>
        </p:nvGrpSpPr>
        <p:grpSpPr>
          <a:xfrm>
            <a:off x="4484680" y="2679371"/>
            <a:ext cx="2029599" cy="3505672"/>
            <a:chOff x="1438761" y="2033015"/>
            <a:chExt cx="1980000" cy="3420000"/>
          </a:xfrm>
        </p:grpSpPr>
        <p:sp>
          <p:nvSpPr>
            <p:cNvPr id="3" name="Rounded Rectangle 41">
              <a:extLst>
                <a:ext uri="{FF2B5EF4-FFF2-40B4-BE49-F238E27FC236}">
                  <a16:creationId xmlns:a16="http://schemas.microsoft.com/office/drawing/2014/main" id="{1AC72540-6991-4FC9-92BE-D47A729E2BD3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" name="Rectangle 42">
              <a:extLst>
                <a:ext uri="{FF2B5EF4-FFF2-40B4-BE49-F238E27FC236}">
                  <a16:creationId xmlns:a16="http://schemas.microsoft.com/office/drawing/2014/main" id="{850DCCD1-8058-42A2-8AF2-D626EF7C1F8A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" name="Group 6">
              <a:extLst>
                <a:ext uri="{FF2B5EF4-FFF2-40B4-BE49-F238E27FC236}">
                  <a16:creationId xmlns:a16="http://schemas.microsoft.com/office/drawing/2014/main" id="{5F78D6D5-0F49-435F-9F3F-92FCB5A33A8A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6" name="Oval 44">
                <a:extLst>
                  <a:ext uri="{FF2B5EF4-FFF2-40B4-BE49-F238E27FC236}">
                    <a16:creationId xmlns:a16="http://schemas.microsoft.com/office/drawing/2014/main" id="{2D17DFFD-2B67-40BF-BD4E-AD2EA621D117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" name="Rounded Rectangle 45">
                <a:extLst>
                  <a:ext uri="{FF2B5EF4-FFF2-40B4-BE49-F238E27FC236}">
                    <a16:creationId xmlns:a16="http://schemas.microsoft.com/office/drawing/2014/main" id="{213E1FA9-E935-4A7B-99D8-21599EC06407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791A255F-72F6-471A-A665-C6F43C16B348}"/>
              </a:ext>
            </a:extLst>
          </p:cNvPr>
          <p:cNvGrpSpPr/>
          <p:nvPr userDrawn="1"/>
        </p:nvGrpSpPr>
        <p:grpSpPr>
          <a:xfrm>
            <a:off x="6976147" y="2717584"/>
            <a:ext cx="2029599" cy="3505672"/>
            <a:chOff x="1438761" y="2033015"/>
            <a:chExt cx="1980000" cy="3420000"/>
          </a:xfrm>
        </p:grpSpPr>
        <p:sp>
          <p:nvSpPr>
            <p:cNvPr id="9" name="Rounded Rectangle 41">
              <a:extLst>
                <a:ext uri="{FF2B5EF4-FFF2-40B4-BE49-F238E27FC236}">
                  <a16:creationId xmlns:a16="http://schemas.microsoft.com/office/drawing/2014/main" id="{16EDA227-0DEF-4F3E-B4C0-6E0411B6737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E29776C8-7281-4534-8A06-6A087A56BD54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C7EC6806-DC3F-4279-AB0E-702DB65522A0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2" name="Oval 44">
                <a:extLst>
                  <a:ext uri="{FF2B5EF4-FFF2-40B4-BE49-F238E27FC236}">
                    <a16:creationId xmlns:a16="http://schemas.microsoft.com/office/drawing/2014/main" id="{F0BC878E-0393-4F8A-847E-1FFF2B3A6F8C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ounded Rectangle 45">
                <a:extLst>
                  <a:ext uri="{FF2B5EF4-FFF2-40B4-BE49-F238E27FC236}">
                    <a16:creationId xmlns:a16="http://schemas.microsoft.com/office/drawing/2014/main" id="{AF68E93E-B3A4-4FB4-8136-E2AF9E8E9009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85A0A981-BFFD-478C-BE78-EF62DFC20D4A}"/>
              </a:ext>
            </a:extLst>
          </p:cNvPr>
          <p:cNvGrpSpPr/>
          <p:nvPr userDrawn="1"/>
        </p:nvGrpSpPr>
        <p:grpSpPr>
          <a:xfrm>
            <a:off x="9467615" y="2727858"/>
            <a:ext cx="2029599" cy="3505672"/>
            <a:chOff x="1438761" y="2033015"/>
            <a:chExt cx="1980000" cy="3420000"/>
          </a:xfrm>
        </p:grpSpPr>
        <p:sp>
          <p:nvSpPr>
            <p:cNvPr id="15" name="Rounded Rectangle 41">
              <a:extLst>
                <a:ext uri="{FF2B5EF4-FFF2-40B4-BE49-F238E27FC236}">
                  <a16:creationId xmlns:a16="http://schemas.microsoft.com/office/drawing/2014/main" id="{5301B2B1-E6B2-4CAA-90B5-32945916C4EF}"/>
                </a:ext>
              </a:extLst>
            </p:cNvPr>
            <p:cNvSpPr/>
            <p:nvPr userDrawn="1"/>
          </p:nvSpPr>
          <p:spPr>
            <a:xfrm>
              <a:off x="1438761" y="2033015"/>
              <a:ext cx="1980000" cy="3420000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Rectangle 42">
              <a:extLst>
                <a:ext uri="{FF2B5EF4-FFF2-40B4-BE49-F238E27FC236}">
                  <a16:creationId xmlns:a16="http://schemas.microsoft.com/office/drawing/2014/main" id="{98E8AE6E-9F27-49BA-BF78-FD704211F7DE}"/>
                </a:ext>
              </a:extLst>
            </p:cNvPr>
            <p:cNvSpPr/>
            <p:nvPr userDrawn="1"/>
          </p:nvSpPr>
          <p:spPr>
            <a:xfrm>
              <a:off x="2310398" y="2205587"/>
              <a:ext cx="236725" cy="45719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7" name="Group 6">
              <a:extLst>
                <a:ext uri="{FF2B5EF4-FFF2-40B4-BE49-F238E27FC236}">
                  <a16:creationId xmlns:a16="http://schemas.microsoft.com/office/drawing/2014/main" id="{6C658463-591E-4133-90A9-DC8E327A9D83}"/>
                </a:ext>
              </a:extLst>
            </p:cNvPr>
            <p:cNvGrpSpPr/>
            <p:nvPr userDrawn="1"/>
          </p:nvGrpSpPr>
          <p:grpSpPr>
            <a:xfrm>
              <a:off x="2332851" y="5138854"/>
              <a:ext cx="191820" cy="211002"/>
              <a:chOff x="2453209" y="5151638"/>
              <a:chExt cx="191820" cy="211002"/>
            </a:xfrm>
          </p:grpSpPr>
          <p:sp>
            <p:nvSpPr>
              <p:cNvPr id="18" name="Oval 44">
                <a:extLst>
                  <a:ext uri="{FF2B5EF4-FFF2-40B4-BE49-F238E27FC236}">
                    <a16:creationId xmlns:a16="http://schemas.microsoft.com/office/drawing/2014/main" id="{247AB6D7-90B0-4608-B64A-7506BBD6624D}"/>
                  </a:ext>
                </a:extLst>
              </p:cNvPr>
              <p:cNvSpPr/>
              <p:nvPr userDrawn="1"/>
            </p:nvSpPr>
            <p:spPr>
              <a:xfrm>
                <a:off x="2453209" y="5151638"/>
                <a:ext cx="191820" cy="2110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Rounded Rectangle 45">
                <a:extLst>
                  <a:ext uri="{FF2B5EF4-FFF2-40B4-BE49-F238E27FC236}">
                    <a16:creationId xmlns:a16="http://schemas.microsoft.com/office/drawing/2014/main" id="{4E7F4089-60C9-4EC1-B17C-C3CE5A555D72}"/>
                  </a:ext>
                </a:extLst>
              </p:cNvPr>
              <p:cNvSpPr/>
              <p:nvPr userDrawn="1"/>
            </p:nvSpPr>
            <p:spPr>
              <a:xfrm>
                <a:off x="2505251" y="5208531"/>
                <a:ext cx="87734" cy="97215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BE8E9D92-4CE1-47D2-A809-9E8B6FB57C7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602823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C588106A-2CF3-48D0-9AA0-96C3A18A94C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094290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658D9AD7-4610-4974-9F90-635DC1891B81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9585758" y="3009935"/>
            <a:ext cx="1797978" cy="27947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6">
            <a:extLst>
              <a:ext uri="{FF2B5EF4-FFF2-40B4-BE49-F238E27FC236}">
                <a16:creationId xmlns:a16="http://schemas.microsoft.com/office/drawing/2014/main" id="{38004867-5566-4A48-8987-60D94ADF1FA2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5FB060-C4E2-4B67-AE6B-A21032F70DA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49280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CD053A10-5BCF-4B0A-81B6-7659F3B13A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8918BA6-5866-4567-84E9-754B61F3D1B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743912" y="558205"/>
            <a:ext cx="4487992" cy="2510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B72749-C880-48DE-80E3-21B3B7C1BB1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423925" y="546208"/>
            <a:ext cx="3168352" cy="57717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9FF8990-F6EC-4C2E-B65A-729967260F1B}"/>
              </a:ext>
            </a:extLst>
          </p:cNvPr>
          <p:cNvGrpSpPr/>
          <p:nvPr userDrawn="1"/>
        </p:nvGrpSpPr>
        <p:grpSpPr>
          <a:xfrm>
            <a:off x="708173" y="1837593"/>
            <a:ext cx="5265908" cy="2893260"/>
            <a:chOff x="-548507" y="477868"/>
            <a:chExt cx="11570449" cy="635717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A534EC4-50E0-4908-9103-968D3764391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63D152EA-393E-40E6-A577-EBDC7E02C6E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AE41396-59B7-4111-B9F1-16C71A9557EC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A4937534-CC74-470C-BA81-D58C912DA66F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A5D12A6-B9D5-48C2-B915-9AC7DA37CCE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08EA481-CCF4-48A2-8170-4589385879F2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962AE34-3846-4C77-B676-BF63303B2726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3C76E991-D98B-4424-8898-AB98CF5E82F1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2FDEFA-6525-40B5-BC77-DF37CB758BDC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6D492AC-8BDF-4901-BF8A-657BD00CE6B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2D44DD40-A334-4331-9A64-1579C194CAA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7634782-405F-42A3-951D-11363B20EE63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D11FB5D1-6034-4D83-A029-B1D1606432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28453" y="2011350"/>
            <a:ext cx="3849189" cy="231648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4C91F5BA-6D8E-4BF0-B672-70F38251D5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9" r:id="rId15"/>
    <p:sldLayoutId id="2147483687" r:id="rId16"/>
    <p:sldLayoutId id="2147483688" r:id="rId17"/>
    <p:sldLayoutId id="2147483671" r:id="rId18"/>
    <p:sldLayoutId id="2147483672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16AC0BE9-E5EC-46E1-A4D1-78FDFBED0AEE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246069-CA35-4004-805E-910D7E1C8E0B}"/>
              </a:ext>
            </a:extLst>
          </p:cNvPr>
          <p:cNvGrpSpPr/>
          <p:nvPr/>
        </p:nvGrpSpPr>
        <p:grpSpPr>
          <a:xfrm>
            <a:off x="2516777" y="2551837"/>
            <a:ext cx="7158445" cy="2060492"/>
            <a:chOff x="7" y="2772570"/>
            <a:chExt cx="12191999" cy="1896367"/>
          </a:xfrm>
        </p:grpSpPr>
        <p:sp>
          <p:nvSpPr>
            <p:cNvPr id="4" name="TextBox 3">
              <a:hlinkClick r:id="rId2"/>
              <a:extLst>
                <a:ext uri="{FF2B5EF4-FFF2-40B4-BE49-F238E27FC236}">
                  <a16:creationId xmlns:a16="http://schemas.microsoft.com/office/drawing/2014/main" id="{9DE96BE7-D8C2-4C94-B7F5-8E455FEFB2AE}"/>
                </a:ext>
              </a:extLst>
            </p:cNvPr>
            <p:cNvSpPr txBox="1"/>
            <p:nvPr/>
          </p:nvSpPr>
          <p:spPr>
            <a:xfrm>
              <a:off x="9786559" y="4187393"/>
              <a:ext cx="2374610" cy="4815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Milo</a:t>
              </a:r>
              <a:r>
                <a:rPr lang="sr-Latn-RS" altLang="ko-KR" sz="1400" dirty="0">
                  <a:solidFill>
                    <a:schemeClr val="bg1"/>
                  </a:solidFill>
                  <a:cs typeface="Arial" pitchFamily="34" charset="0"/>
                </a:rPr>
                <a:t>š Zeljko</a:t>
              </a:r>
            </a:p>
            <a:p>
              <a:pPr algn="ctr"/>
              <a:r>
                <a:rPr lang="sr-Latn-RS" altLang="ko-KR" sz="1400" dirty="0">
                  <a:solidFill>
                    <a:schemeClr val="bg1"/>
                  </a:solidFill>
                  <a:cs typeface="Arial" pitchFamily="34" charset="0"/>
                </a:rPr>
                <a:t>E2 12</a:t>
              </a: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 / 2023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40F545-2E89-4D11-AA0E-EC51787F302A}"/>
                </a:ext>
              </a:extLst>
            </p:cNvPr>
            <p:cNvSpPr txBox="1"/>
            <p:nvPr/>
          </p:nvSpPr>
          <p:spPr>
            <a:xfrm>
              <a:off x="7" y="2772570"/>
              <a:ext cx="12191999" cy="16145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sr-Latn-RS" sz="5400" dirty="0">
                  <a:solidFill>
                    <a:schemeClr val="bg1"/>
                  </a:solidFill>
                  <a:latin typeface="+mj-lt"/>
                </a:rPr>
                <a:t>Detekcija bolesti lista paradajza</a:t>
              </a:r>
              <a:endParaRPr lang="ko-KR" altLang="en-US" sz="5400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48FC574-696C-3963-9C13-8EB1E5B1AFFF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1/21</a:t>
            </a:r>
          </a:p>
        </p:txBody>
      </p:sp>
    </p:spTree>
    <p:extLst>
      <p:ext uri="{BB962C8B-B14F-4D97-AF65-F5344CB8AC3E}">
        <p14:creationId xmlns:p14="http://schemas.microsoft.com/office/powerpoint/2010/main" val="3112377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Metodologija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B7D5F-B4D3-F6FA-F17B-E1F38AACB9D0}"/>
              </a:ext>
            </a:extLst>
          </p:cNvPr>
          <p:cNvSpPr txBox="1"/>
          <p:nvPr/>
        </p:nvSpPr>
        <p:spPr>
          <a:xfrm>
            <a:off x="3710897" y="2181085"/>
            <a:ext cx="4770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„Adam“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„Categorical Cross-entropy“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„ReduceLROnPlateu“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Rano zaustavljanje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Tačnost, </a:t>
            </a:r>
            <a:r>
              <a:rPr lang="sr-Latn-RS" sz="2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sr-Latn-RS" sz="2400" b="1" baseline="-25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sr-Latn-RS" sz="2400" b="1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 F</a:t>
            </a:r>
            <a:r>
              <a:rPr lang="sr-Latn-RS" sz="2400" b="1" baseline="-2500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43D744-6E5F-CD8E-BB5A-8DC7E727E55D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10/21</a:t>
            </a:r>
          </a:p>
        </p:txBody>
      </p:sp>
    </p:spTree>
    <p:extLst>
      <p:ext uri="{BB962C8B-B14F-4D97-AF65-F5344CB8AC3E}">
        <p14:creationId xmlns:p14="http://schemas.microsoft.com/office/powerpoint/2010/main" val="168690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5F92E0A-981F-556B-CABE-6E9204977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9410713"/>
              </p:ext>
            </p:extLst>
          </p:nvPr>
        </p:nvGraphicFramePr>
        <p:xfrm>
          <a:off x="2308250" y="1814593"/>
          <a:ext cx="7575495" cy="4152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2CDA0A3-AAB2-EA10-1A60-13FE7F48D9C6}"/>
              </a:ext>
            </a:extLst>
          </p:cNvPr>
          <p:cNvSpPr txBox="1"/>
          <p:nvPr/>
        </p:nvSpPr>
        <p:spPr>
          <a:xfrm>
            <a:off x="11430253" y="6488668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11/21</a:t>
            </a:r>
          </a:p>
        </p:txBody>
      </p:sp>
    </p:spTree>
    <p:extLst>
      <p:ext uri="{BB962C8B-B14F-4D97-AF65-F5344CB8AC3E}">
        <p14:creationId xmlns:p14="http://schemas.microsoft.com/office/powerpoint/2010/main" val="1967955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857A8-ECF8-0C30-1FED-329272443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1669"/>
            <a:ext cx="7748565" cy="32288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3442867" y="5357560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1. primer negativnog uticaja pozadine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BC85FF-E1CC-0B3D-7FEB-3CE09F2E8ABD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12/21</a:t>
            </a:r>
          </a:p>
        </p:txBody>
      </p:sp>
    </p:spTree>
    <p:extLst>
      <p:ext uri="{BB962C8B-B14F-4D97-AF65-F5344CB8AC3E}">
        <p14:creationId xmlns:p14="http://schemas.microsoft.com/office/powerpoint/2010/main" val="742437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3442867" y="5357560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2. primer negativnog uticaja pozadine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E21CE-A1F2-5C57-7574-E2995792E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3147"/>
            <a:ext cx="7748564" cy="3227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6F6A4E-488D-5EA7-0CB9-2BE3BC40E6F3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13/21</a:t>
            </a:r>
          </a:p>
        </p:txBody>
      </p:sp>
    </p:spTree>
    <p:extLst>
      <p:ext uri="{BB962C8B-B14F-4D97-AF65-F5344CB8AC3E}">
        <p14:creationId xmlns:p14="http://schemas.microsoft.com/office/powerpoint/2010/main" val="844774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3442867" y="5357560"/>
            <a:ext cx="5306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3. primer negativnog uticaja pozadine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23D73-6698-4799-C126-EBDAC5AF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1669"/>
            <a:ext cx="7749393" cy="32273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28B00-1FB6-2A01-BFB4-05F5DDA47B10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14/21</a:t>
            </a:r>
          </a:p>
        </p:txBody>
      </p:sp>
    </p:spTree>
    <p:extLst>
      <p:ext uri="{BB962C8B-B14F-4D97-AF65-F5344CB8AC3E}">
        <p14:creationId xmlns:p14="http://schemas.microsoft.com/office/powerpoint/2010/main" val="138336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3203221" y="5357560"/>
            <a:ext cx="578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Primer negativnog uticaja orientacije lista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5C347F-386B-FDE2-895A-67C71DC46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1669"/>
            <a:ext cx="7753952" cy="322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AC8C5-71B0-5ED7-46D8-22697C7DAA7E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15/21</a:t>
            </a:r>
          </a:p>
        </p:txBody>
      </p:sp>
    </p:spTree>
    <p:extLst>
      <p:ext uri="{BB962C8B-B14F-4D97-AF65-F5344CB8AC3E}">
        <p14:creationId xmlns:p14="http://schemas.microsoft.com/office/powerpoint/2010/main" val="2180830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2679848" y="5357560"/>
            <a:ext cx="6832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1. primer me</a:t>
            </a:r>
            <a:r>
              <a:rPr lang="sr-Latn-RS" sz="2400" dirty="0">
                <a:solidFill>
                  <a:schemeClr val="bg1"/>
                </a:solidFill>
              </a:rPr>
              <a:t>šanja „leaf mold“-a sa „spider mites“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37A826-08D4-C416-6497-27454AA1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1669"/>
            <a:ext cx="7750002" cy="32288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36149-0073-3E46-6CD9-1204D699032E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16/21</a:t>
            </a:r>
          </a:p>
        </p:txBody>
      </p:sp>
    </p:spTree>
    <p:extLst>
      <p:ext uri="{BB962C8B-B14F-4D97-AF65-F5344CB8AC3E}">
        <p14:creationId xmlns:p14="http://schemas.microsoft.com/office/powerpoint/2010/main" val="1750261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DD239-702F-72A5-53AA-BAB91627C8B0}"/>
              </a:ext>
            </a:extLst>
          </p:cNvPr>
          <p:cNvSpPr txBox="1"/>
          <p:nvPr/>
        </p:nvSpPr>
        <p:spPr>
          <a:xfrm>
            <a:off x="2683044" y="5357560"/>
            <a:ext cx="6825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sz="2400" dirty="0">
                <a:solidFill>
                  <a:schemeClr val="bg1"/>
                </a:solidFill>
              </a:rPr>
              <a:t>2</a:t>
            </a:r>
            <a:r>
              <a:rPr lang="en-US" sz="2400" dirty="0">
                <a:solidFill>
                  <a:schemeClr val="bg1"/>
                </a:solidFill>
              </a:rPr>
              <a:t>. primer me</a:t>
            </a:r>
            <a:r>
              <a:rPr lang="sr-Latn-RS" sz="2400" dirty="0">
                <a:solidFill>
                  <a:schemeClr val="bg1"/>
                </a:solidFill>
              </a:rPr>
              <a:t>šanja „leaf mold“-a sa „spider mites“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B0A79-0ABD-FFFD-3A13-F372ACDF7A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15" y="1974849"/>
            <a:ext cx="7748564" cy="322798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4DD2F8-9FDC-2BAF-5A95-F9D493014A6B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17/21</a:t>
            </a:r>
          </a:p>
        </p:txBody>
      </p:sp>
    </p:spTree>
    <p:extLst>
      <p:ext uri="{BB962C8B-B14F-4D97-AF65-F5344CB8AC3E}">
        <p14:creationId xmlns:p14="http://schemas.microsoft.com/office/powerpoint/2010/main" val="400878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1BFE1C-2F12-3CA3-9D98-32E0D3EFA411}"/>
              </a:ext>
            </a:extLst>
          </p:cNvPr>
          <p:cNvGraphicFramePr>
            <a:graphicFrameLocks noGrp="1"/>
          </p:cNvGraphicFramePr>
          <p:nvPr/>
        </p:nvGraphicFramePr>
        <p:xfrm>
          <a:off x="2919738" y="1814593"/>
          <a:ext cx="6352517" cy="3561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8000">
                  <a:extLst>
                    <a:ext uri="{9D8B030D-6E8A-4147-A177-3AD203B41FA5}">
                      <a16:colId xmlns:a16="http://schemas.microsoft.com/office/drawing/2014/main" val="2288883756"/>
                    </a:ext>
                  </a:extLst>
                </a:gridCol>
                <a:gridCol w="1392606">
                  <a:extLst>
                    <a:ext uri="{9D8B030D-6E8A-4147-A177-3AD203B41FA5}">
                      <a16:colId xmlns:a16="http://schemas.microsoft.com/office/drawing/2014/main" val="135350419"/>
                    </a:ext>
                  </a:extLst>
                </a:gridCol>
                <a:gridCol w="1114303">
                  <a:extLst>
                    <a:ext uri="{9D8B030D-6E8A-4147-A177-3AD203B41FA5}">
                      <a16:colId xmlns:a16="http://schemas.microsoft.com/office/drawing/2014/main" val="2059931247"/>
                    </a:ext>
                  </a:extLst>
                </a:gridCol>
                <a:gridCol w="987608">
                  <a:extLst>
                    <a:ext uri="{9D8B030D-6E8A-4147-A177-3AD203B41FA5}">
                      <a16:colId xmlns:a16="http://schemas.microsoft.com/office/drawing/2014/main" val="3450730745"/>
                    </a:ext>
                  </a:extLst>
                </a:gridCol>
              </a:tblGrid>
              <a:tr h="469921"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Klasa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Preciznost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Odziv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F</a:t>
                      </a:r>
                      <a:r>
                        <a:rPr lang="en-US" sz="1600" spc="-5" baseline="-25000" dirty="0">
                          <a:effectLst/>
                        </a:rPr>
                        <a:t>1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7351360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Bacterial spot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0.96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0.95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0.95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8684978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Early blight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0.93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0.86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0.89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1480104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Late blight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0.92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0.96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0.94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4189230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Leaf mold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0.98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0.93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0.93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579316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Septoria leaf mold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0.91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0.92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0.91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088810"/>
                  </a:ext>
                </a:extLst>
              </a:tr>
              <a:tr h="283096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Two-spotted spider mites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0.92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0.90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0.91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8782992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Target spot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0.84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0.90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0.87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0412446"/>
                  </a:ext>
                </a:extLst>
              </a:tr>
              <a:tr h="290140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Yellow leaf curl virus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0.99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0.98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0.99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14995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Mosaic virus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0.97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0.99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0.98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2305899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Healthy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0.94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0.97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0.96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362453"/>
                  </a:ext>
                </a:extLst>
              </a:tr>
              <a:tr h="323449">
                <a:tc gridSpan="2"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Tačnost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93.50 %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2266"/>
                  </a:ext>
                </a:extLst>
              </a:tr>
              <a:tr h="314825">
                <a:tc gridSpan="2"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F</a:t>
                      </a:r>
                      <a:r>
                        <a:rPr lang="en-US" sz="1600" spc="-5" baseline="-25000">
                          <a:effectLst/>
                        </a:rPr>
                        <a:t>macro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0.9351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458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5A9F5F-0D92-9DFB-1703-0C86F0D4679F}"/>
              </a:ext>
            </a:extLst>
          </p:cNvPr>
          <p:cNvSpPr txBox="1"/>
          <p:nvPr/>
        </p:nvSpPr>
        <p:spPr>
          <a:xfrm>
            <a:off x="2723919" y="5375712"/>
            <a:ext cx="674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ResNet152V2 rezultati na slikama</a:t>
            </a:r>
            <a:r>
              <a:rPr lang="sr-Latn-RS" sz="2400" dirty="0">
                <a:solidFill>
                  <a:schemeClr val="bg1"/>
                </a:solidFill>
              </a:rPr>
              <a:t> iz laboratorije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8E07FD-F295-48C7-2519-8F044D20C5C2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18/21</a:t>
            </a:r>
          </a:p>
        </p:txBody>
      </p:sp>
    </p:spTree>
    <p:extLst>
      <p:ext uri="{BB962C8B-B14F-4D97-AF65-F5344CB8AC3E}">
        <p14:creationId xmlns:p14="http://schemas.microsoft.com/office/powerpoint/2010/main" val="169504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8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Rezultati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01BFE1C-2F12-3CA3-9D98-32E0D3EFA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67021"/>
              </p:ext>
            </p:extLst>
          </p:nvPr>
        </p:nvGraphicFramePr>
        <p:xfrm>
          <a:off x="2919738" y="1814593"/>
          <a:ext cx="6352517" cy="3561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8000">
                  <a:extLst>
                    <a:ext uri="{9D8B030D-6E8A-4147-A177-3AD203B41FA5}">
                      <a16:colId xmlns:a16="http://schemas.microsoft.com/office/drawing/2014/main" val="2288883756"/>
                    </a:ext>
                  </a:extLst>
                </a:gridCol>
                <a:gridCol w="1392606">
                  <a:extLst>
                    <a:ext uri="{9D8B030D-6E8A-4147-A177-3AD203B41FA5}">
                      <a16:colId xmlns:a16="http://schemas.microsoft.com/office/drawing/2014/main" val="135350419"/>
                    </a:ext>
                  </a:extLst>
                </a:gridCol>
                <a:gridCol w="1114303">
                  <a:extLst>
                    <a:ext uri="{9D8B030D-6E8A-4147-A177-3AD203B41FA5}">
                      <a16:colId xmlns:a16="http://schemas.microsoft.com/office/drawing/2014/main" val="2059931247"/>
                    </a:ext>
                  </a:extLst>
                </a:gridCol>
                <a:gridCol w="987608">
                  <a:extLst>
                    <a:ext uri="{9D8B030D-6E8A-4147-A177-3AD203B41FA5}">
                      <a16:colId xmlns:a16="http://schemas.microsoft.com/office/drawing/2014/main" val="3450730745"/>
                    </a:ext>
                  </a:extLst>
                </a:gridCol>
              </a:tblGrid>
              <a:tr h="469921"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Klasa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Preciznost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Odziv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F</a:t>
                      </a:r>
                      <a:r>
                        <a:rPr lang="en-US" sz="1600" spc="-5" baseline="-25000" dirty="0">
                          <a:effectLst/>
                        </a:rPr>
                        <a:t>1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27351360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Bacterial spot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88684978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Early blight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11480104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Late blight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0.25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0.40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4189230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Leaf mold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5579316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Septoria leaf mold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088810"/>
                  </a:ext>
                </a:extLst>
              </a:tr>
              <a:tr h="283096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Two-spotted spider mites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8782992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Target spot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0412446"/>
                  </a:ext>
                </a:extLst>
              </a:tr>
              <a:tr h="290140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Yellow leaf curl virus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4414995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Mosaic virus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0.89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12305899"/>
                  </a:ext>
                </a:extLst>
              </a:tr>
              <a:tr h="234961">
                <a:tc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</a:rPr>
                        <a:t>Healthy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1.00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0.75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 dirty="0">
                          <a:effectLst/>
                          <a:latin typeface="Arial (body)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0.86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362453"/>
                  </a:ext>
                </a:extLst>
              </a:tr>
              <a:tr h="323449">
                <a:tc gridSpan="2"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Tačnost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</a:rPr>
                        <a:t>70.00</a:t>
                      </a:r>
                      <a:r>
                        <a:rPr lang="en-US" sz="1600" spc="-5" dirty="0">
                          <a:effectLst/>
                        </a:rPr>
                        <a:t> %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42266"/>
                  </a:ext>
                </a:extLst>
              </a:tr>
              <a:tr h="314825">
                <a:tc gridSpan="2">
                  <a:txBody>
                    <a:bodyPr/>
                    <a:lstStyle/>
                    <a:p>
                      <a:pPr indent="182880" algn="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en-US" sz="1600" spc="-5">
                          <a:effectLst/>
                        </a:rPr>
                        <a:t>F</a:t>
                      </a:r>
                      <a:r>
                        <a:rPr lang="en-US" sz="1600" spc="-5" baseline="-25000">
                          <a:effectLst/>
                        </a:rPr>
                        <a:t>macro</a:t>
                      </a:r>
                      <a:endParaRPr lang="en-US" sz="16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indent="182880" algn="ctr">
                        <a:lnSpc>
                          <a:spcPct val="95000"/>
                        </a:lnSpc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sr-Latn-RS" sz="1600" spc="-5" dirty="0">
                          <a:effectLst/>
                          <a:latin typeface="Times New Roman" panose="020206030504050203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0.6823</a:t>
                      </a:r>
                      <a:endParaRPr lang="en-US" sz="16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64588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25A9F5F-0D92-9DFB-1703-0C86F0D4679F}"/>
              </a:ext>
            </a:extLst>
          </p:cNvPr>
          <p:cNvSpPr txBox="1"/>
          <p:nvPr/>
        </p:nvSpPr>
        <p:spPr>
          <a:xfrm>
            <a:off x="2998834" y="5375712"/>
            <a:ext cx="619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ResNet152V2 rezultati na slikama</a:t>
            </a:r>
            <a:r>
              <a:rPr lang="sr-Latn-RS" sz="2400" dirty="0">
                <a:solidFill>
                  <a:schemeClr val="bg1"/>
                </a:solidFill>
              </a:rPr>
              <a:t> sa terena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902D9-6FB9-C828-978F-0AE7B87F8882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19/21</a:t>
            </a:r>
          </a:p>
        </p:txBody>
      </p:sp>
    </p:spTree>
    <p:extLst>
      <p:ext uri="{BB962C8B-B14F-4D97-AF65-F5344CB8AC3E}">
        <p14:creationId xmlns:p14="http://schemas.microsoft.com/office/powerpoint/2010/main" val="3171872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21232" y="934380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Sadr</a:t>
            </a:r>
            <a:r>
              <a:rPr lang="sr-Latn-RS" altLang="ko-KR" sz="5400" dirty="0">
                <a:solidFill>
                  <a:schemeClr val="bg1"/>
                </a:solidFill>
                <a:cs typeface="Arial" pitchFamily="34" charset="0"/>
              </a:rPr>
              <a:t>žaj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F17CB47-1C08-DB6D-2E7C-AFAC16C4A60E}"/>
              </a:ext>
            </a:extLst>
          </p:cNvPr>
          <p:cNvSpPr>
            <a:spLocks noChangeAspect="1"/>
          </p:cNvSpPr>
          <p:nvPr/>
        </p:nvSpPr>
        <p:spPr>
          <a:xfrm>
            <a:off x="7477547" y="1937856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7868A2-A82F-B009-D786-200A12A46547}"/>
              </a:ext>
            </a:extLst>
          </p:cNvPr>
          <p:cNvSpPr txBox="1"/>
          <p:nvPr/>
        </p:nvSpPr>
        <p:spPr>
          <a:xfrm>
            <a:off x="7504803" y="2011228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sr-Latn-RS" altLang="ko-KR" sz="3200" b="1" dirty="0">
                <a:solidFill>
                  <a:schemeClr val="accent2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A42C61-C912-3436-D1F3-563915C71B88}"/>
              </a:ext>
            </a:extLst>
          </p:cNvPr>
          <p:cNvSpPr txBox="1"/>
          <p:nvPr/>
        </p:nvSpPr>
        <p:spPr>
          <a:xfrm>
            <a:off x="8280978" y="2072782"/>
            <a:ext cx="278950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Uvod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143B731-E4A9-9AD6-B5C2-448AA560F406}"/>
              </a:ext>
            </a:extLst>
          </p:cNvPr>
          <p:cNvSpPr>
            <a:spLocks noChangeAspect="1"/>
          </p:cNvSpPr>
          <p:nvPr/>
        </p:nvSpPr>
        <p:spPr>
          <a:xfrm>
            <a:off x="7477547" y="2810932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0678BE-DD8C-4111-1BA8-2E7E83F59A2F}"/>
              </a:ext>
            </a:extLst>
          </p:cNvPr>
          <p:cNvSpPr txBox="1"/>
          <p:nvPr/>
        </p:nvSpPr>
        <p:spPr>
          <a:xfrm>
            <a:off x="7504803" y="2884304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sr-Latn-RS" altLang="ko-KR" sz="3200" b="1" dirty="0">
                <a:solidFill>
                  <a:schemeClr val="accent2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8D4AE27-2DB3-9A3B-63D5-10BC030D0651}"/>
              </a:ext>
            </a:extLst>
          </p:cNvPr>
          <p:cNvSpPr txBox="1"/>
          <p:nvPr/>
        </p:nvSpPr>
        <p:spPr>
          <a:xfrm>
            <a:off x="8280978" y="2945858"/>
            <a:ext cx="278950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Skup podataka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C33400-3652-FD5D-3DA8-00FC57EDCA4C}"/>
              </a:ext>
            </a:extLst>
          </p:cNvPr>
          <p:cNvSpPr>
            <a:spLocks noChangeAspect="1"/>
          </p:cNvSpPr>
          <p:nvPr/>
        </p:nvSpPr>
        <p:spPr>
          <a:xfrm>
            <a:off x="7477547" y="3684008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A0E375-7145-E581-DC5A-F5B7E066D1C5}"/>
              </a:ext>
            </a:extLst>
          </p:cNvPr>
          <p:cNvSpPr txBox="1"/>
          <p:nvPr/>
        </p:nvSpPr>
        <p:spPr>
          <a:xfrm>
            <a:off x="7504803" y="3757380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sr-Latn-RS" altLang="ko-KR" sz="3200" b="1" dirty="0">
                <a:solidFill>
                  <a:schemeClr val="accent2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702E61-23AF-1A13-2AC9-91C5CBEEB380}"/>
              </a:ext>
            </a:extLst>
          </p:cNvPr>
          <p:cNvSpPr txBox="1"/>
          <p:nvPr/>
        </p:nvSpPr>
        <p:spPr>
          <a:xfrm>
            <a:off x="8280978" y="3818934"/>
            <a:ext cx="278950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Metodologija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63585B2-B811-6CEB-9A86-EC802E8620C4}"/>
              </a:ext>
            </a:extLst>
          </p:cNvPr>
          <p:cNvSpPr>
            <a:spLocks noChangeAspect="1"/>
          </p:cNvSpPr>
          <p:nvPr/>
        </p:nvSpPr>
        <p:spPr>
          <a:xfrm>
            <a:off x="7477547" y="4557084"/>
            <a:ext cx="731520" cy="731520"/>
          </a:xfrm>
          <a:prstGeom prst="ellipse">
            <a:avLst/>
          </a:prstGeom>
          <a:solidFill>
            <a:schemeClr val="bg1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RS" sz="27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80CDC5-BAEE-7DC6-9764-AC31EBF3282A}"/>
              </a:ext>
            </a:extLst>
          </p:cNvPr>
          <p:cNvSpPr txBox="1"/>
          <p:nvPr/>
        </p:nvSpPr>
        <p:spPr>
          <a:xfrm>
            <a:off x="7504803" y="4630456"/>
            <a:ext cx="677008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sr-Latn-RS" altLang="ko-KR" sz="3200" b="1" dirty="0">
                <a:solidFill>
                  <a:schemeClr val="accent2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ABD71D-A567-BE20-31FA-678B6FAD4D41}"/>
              </a:ext>
            </a:extLst>
          </p:cNvPr>
          <p:cNvSpPr txBox="1"/>
          <p:nvPr/>
        </p:nvSpPr>
        <p:spPr>
          <a:xfrm>
            <a:off x="8280978" y="4692010"/>
            <a:ext cx="2789501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Rezultati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A2CD569-F815-CDD7-BB7A-664E333F9F1C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2/21</a:t>
            </a: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1021232" y="934380"/>
            <a:ext cx="271976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Demo</a:t>
            </a:r>
            <a:endParaRPr lang="sr-Latn-RS" altLang="ko-KR" sz="54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Demo AgroScan projekta">
            <a:hlinkClick r:id="" action="ppaction://media"/>
            <a:extLst>
              <a:ext uri="{FF2B5EF4-FFF2-40B4-BE49-F238E27FC236}">
                <a16:creationId xmlns:a16="http://schemas.microsoft.com/office/drawing/2014/main" id="{ECB55BFE-72FF-889F-946D-E6663A7C1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95407" y="0"/>
            <a:ext cx="30861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B85E80-6163-FF79-8D8D-53F00E2B8D93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20/21</a:t>
            </a:r>
          </a:p>
        </p:txBody>
      </p:sp>
    </p:spTree>
    <p:extLst>
      <p:ext uri="{BB962C8B-B14F-4D97-AF65-F5344CB8AC3E}">
        <p14:creationId xmlns:p14="http://schemas.microsoft.com/office/powerpoint/2010/main" val="344446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ame 6">
            <a:extLst>
              <a:ext uri="{FF2B5EF4-FFF2-40B4-BE49-F238E27FC236}">
                <a16:creationId xmlns:a16="http://schemas.microsoft.com/office/drawing/2014/main" id="{8B7A2893-9BCA-436F-8183-79AE4376B6A4}"/>
              </a:ext>
            </a:extLst>
          </p:cNvPr>
          <p:cNvSpPr/>
          <p:nvPr/>
        </p:nvSpPr>
        <p:spPr>
          <a:xfrm>
            <a:off x="2516778" y="2105297"/>
            <a:ext cx="7158445" cy="2647406"/>
          </a:xfrm>
          <a:prstGeom prst="frame">
            <a:avLst>
              <a:gd name="adj1" fmla="val 263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5C176-8719-4D33-9847-3AEE0D3582B4}"/>
              </a:ext>
            </a:extLst>
          </p:cNvPr>
          <p:cNvSpPr txBox="1"/>
          <p:nvPr/>
        </p:nvSpPr>
        <p:spPr>
          <a:xfrm>
            <a:off x="2516777" y="2967335"/>
            <a:ext cx="715844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cs typeface="Arial" pitchFamily="34" charset="0"/>
              </a:rPr>
              <a:t>Hvala na pažnji!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288DC7-D3F1-15D9-2B97-CFFE9486CAF8}"/>
              </a:ext>
            </a:extLst>
          </p:cNvPr>
          <p:cNvSpPr txBox="1"/>
          <p:nvPr/>
        </p:nvSpPr>
        <p:spPr>
          <a:xfrm>
            <a:off x="11430253" y="6488668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21/21</a:t>
            </a:r>
          </a:p>
        </p:txBody>
      </p:sp>
    </p:spTree>
    <p:extLst>
      <p:ext uri="{BB962C8B-B14F-4D97-AF65-F5344CB8AC3E}">
        <p14:creationId xmlns:p14="http://schemas.microsoft.com/office/powerpoint/2010/main" val="3229782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Uvod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9DE07-485A-4329-91E3-96F931F94F7A}"/>
              </a:ext>
            </a:extLst>
          </p:cNvPr>
          <p:cNvSpPr txBox="1"/>
          <p:nvPr/>
        </p:nvSpPr>
        <p:spPr>
          <a:xfrm>
            <a:off x="3560804" y="2365752"/>
            <a:ext cx="57946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Blagovremena detekcija bolesti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Smanjenje troškova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Povećanje prinosa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Olakšanje poljoprivrednicima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E75B9D2-025C-0F11-E393-AEC70D730585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3/21</a:t>
            </a:r>
          </a:p>
        </p:txBody>
      </p:sp>
    </p:spTree>
    <p:extLst>
      <p:ext uri="{BB962C8B-B14F-4D97-AF65-F5344CB8AC3E}">
        <p14:creationId xmlns:p14="http://schemas.microsoft.com/office/powerpoint/2010/main" val="441676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Skup podataka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6EBC618-C55B-4D3D-ABEE-A55C4EAACB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658746"/>
              </p:ext>
            </p:extLst>
          </p:nvPr>
        </p:nvGraphicFramePr>
        <p:xfrm>
          <a:off x="6526853" y="1814593"/>
          <a:ext cx="4484913" cy="4020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B5B7D5F-B4D3-F6FA-F17B-E1F38AACB9D0}"/>
              </a:ext>
            </a:extLst>
          </p:cNvPr>
          <p:cNvSpPr txBox="1"/>
          <p:nvPr/>
        </p:nvSpPr>
        <p:spPr>
          <a:xfrm>
            <a:off x="1387062" y="2365752"/>
            <a:ext cx="5259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11 000 slika iz laboratorije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200 slika sa terena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Uniformna raspodela na 10 klasa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Sve slike su 256x256px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05279-8586-5515-810D-602255D48224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4/21</a:t>
            </a:r>
          </a:p>
        </p:txBody>
      </p:sp>
    </p:spTree>
    <p:extLst>
      <p:ext uri="{BB962C8B-B14F-4D97-AF65-F5344CB8AC3E}">
        <p14:creationId xmlns:p14="http://schemas.microsoft.com/office/powerpoint/2010/main" val="3746357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Skup podataka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05279-8586-5515-810D-602255D48224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5/21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2E6A31-DEF7-D145-0B1A-EEF98BA01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29" y="1817527"/>
            <a:ext cx="3004457" cy="1672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C97DBC-97EC-27F9-FC83-CC38EF67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28" y="3489930"/>
            <a:ext cx="3004457" cy="1672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9CEC35A-9A75-E2B3-8DA2-298C12368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885" y="1814593"/>
            <a:ext cx="3004457" cy="16782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73DF06-06DC-348E-5CF5-DDEC6699D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4885" y="3489930"/>
            <a:ext cx="3004457" cy="16665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F4527F-665B-1060-9AEE-F9F9BB4C2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342" y="1814593"/>
            <a:ext cx="1491344" cy="16812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B662FB-2804-7B1D-B39A-96673A318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9342" y="3492864"/>
            <a:ext cx="1491344" cy="16636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3D66CD-92AD-1EE0-E36D-CD131F975A68}"/>
              </a:ext>
            </a:extLst>
          </p:cNvPr>
          <p:cNvSpPr txBox="1"/>
          <p:nvPr/>
        </p:nvSpPr>
        <p:spPr>
          <a:xfrm>
            <a:off x="4239560" y="5279571"/>
            <a:ext cx="3712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Primer slika iz laboratorije</a:t>
            </a:r>
          </a:p>
        </p:txBody>
      </p:sp>
    </p:spTree>
    <p:extLst>
      <p:ext uri="{BB962C8B-B14F-4D97-AF65-F5344CB8AC3E}">
        <p14:creationId xmlns:p14="http://schemas.microsoft.com/office/powerpoint/2010/main" val="353135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Skup podataka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05279-8586-5515-810D-602255D48224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6/21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3D66CD-92AD-1EE0-E36D-CD131F975A68}"/>
              </a:ext>
            </a:extLst>
          </p:cNvPr>
          <p:cNvSpPr txBox="1"/>
          <p:nvPr/>
        </p:nvSpPr>
        <p:spPr>
          <a:xfrm>
            <a:off x="4239560" y="5279571"/>
            <a:ext cx="3163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Primer slika sa terena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679D0-E044-879C-2A33-D40947C7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156" y="1817526"/>
            <a:ext cx="3004457" cy="1672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E5E4C-C425-859B-72B7-5D1562DA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56" y="3489929"/>
            <a:ext cx="3004457" cy="1672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008004-4F7C-B198-7B15-6EE856AA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613" y="1826073"/>
            <a:ext cx="3004457" cy="16724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A26912-3B2F-BAEA-C09C-8C34E501F5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613" y="3498476"/>
            <a:ext cx="3004457" cy="1663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161C09-713A-2245-A8D7-5D3D8C25B8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4070" y="1823141"/>
            <a:ext cx="1512774" cy="16724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B959EA-5AEA-699A-9FDC-D4D86BE281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4070" y="3498475"/>
            <a:ext cx="1490258" cy="16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8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Metodologija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B7D5F-B4D3-F6FA-F17B-E1F38AACB9D0}"/>
              </a:ext>
            </a:extLst>
          </p:cNvPr>
          <p:cNvSpPr txBox="1"/>
          <p:nvPr/>
        </p:nvSpPr>
        <p:spPr>
          <a:xfrm>
            <a:off x="1509028" y="2459504"/>
            <a:ext cx="932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Augmentacija slika </a:t>
            </a:r>
          </a:p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(skaliranje, smicanje, uvećanje, rotacija, osvetljenje, boje …)</a:t>
            </a:r>
          </a:p>
          <a:p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Primena konvolutivnih neuronskih mreža</a:t>
            </a:r>
          </a:p>
          <a:p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(ToLeD-inspired, InceptionV3, Xception, VGG-19, ResNet152V2)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F0F49-5954-A21D-B246-0F06E0DBD178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7/21</a:t>
            </a:r>
          </a:p>
        </p:txBody>
      </p:sp>
    </p:spTree>
    <p:extLst>
      <p:ext uri="{BB962C8B-B14F-4D97-AF65-F5344CB8AC3E}">
        <p14:creationId xmlns:p14="http://schemas.microsoft.com/office/powerpoint/2010/main" val="330065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Metodologija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B7D5F-B4D3-F6FA-F17B-E1F38AACB9D0}"/>
              </a:ext>
            </a:extLst>
          </p:cNvPr>
          <p:cNvSpPr txBox="1"/>
          <p:nvPr/>
        </p:nvSpPr>
        <p:spPr>
          <a:xfrm>
            <a:off x="1432826" y="2606499"/>
            <a:ext cx="9326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„Fine-tuning“ na modelima treniranim na „ImageNet“-u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Uklonjen gornji sloj pre-treniranog modela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altLang="ko-KR" sz="2400" b="1" dirty="0">
                <a:solidFill>
                  <a:schemeClr val="bg1"/>
                </a:solidFill>
                <a:cs typeface="Arial" pitchFamily="34" charset="0"/>
              </a:rPr>
              <a:t>Ostali slojevi pre-treniranog modela zamrznuti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21E953-0154-9BE4-5D2B-0F77DCA5A9A2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8/21</a:t>
            </a:r>
          </a:p>
        </p:txBody>
      </p:sp>
    </p:spTree>
    <p:extLst>
      <p:ext uri="{BB962C8B-B14F-4D97-AF65-F5344CB8AC3E}">
        <p14:creationId xmlns:p14="http://schemas.microsoft.com/office/powerpoint/2010/main" val="116766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644117" y="891263"/>
            <a:ext cx="1090376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sr-Latn-RS" altLang="ko-KR" sz="5400" dirty="0">
                <a:solidFill>
                  <a:schemeClr val="bg1"/>
                </a:solidFill>
                <a:latin typeface="+mj-lt"/>
                <a:cs typeface="Arial" pitchFamily="34" charset="0"/>
              </a:rPr>
              <a:t>Metodologija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B7D5F-B4D3-F6FA-F17B-E1F38AACB9D0}"/>
              </a:ext>
            </a:extLst>
          </p:cNvPr>
          <p:cNvSpPr txBox="1"/>
          <p:nvPr/>
        </p:nvSpPr>
        <p:spPr>
          <a:xfrm>
            <a:off x="1325797" y="2100277"/>
            <a:ext cx="95404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„Average pooling“ sloj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„Flatten“ sloj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„Dense“ sloj sa 256 neurona i „ReLU“ aktivacionom funkcijom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„Dropout“ sloj sa koeficijentom 0.5</a:t>
            </a: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endParaRPr lang="sr-Latn-RS" sz="2400" b="1" kern="1200" dirty="0">
              <a:solidFill>
                <a:srgbClr val="FFFFFF"/>
              </a:solidFill>
              <a:effectLst/>
              <a:latin typeface="Arial" panose="020B0604020202020204" pitchFamily="34" charset="0"/>
              <a:ea typeface="Arial Unicode MS"/>
              <a:cs typeface="Arial" panose="020B0604020202020204" pitchFamily="34" charset="0"/>
            </a:endParaRPr>
          </a:p>
          <a:p>
            <a:pPr marL="283464" indent="-283464" algn="l" rtl="0" eaLnBrk="1" latinLnBrk="0" hangingPunct="1">
              <a:spcBef>
                <a:spcPts val="0"/>
              </a:spcBef>
              <a:spcAft>
                <a:spcPts val="0"/>
              </a:spcAft>
              <a:buClrTx/>
              <a:buSzPts val="2400"/>
              <a:buFont typeface="Arial" panose="020B0604020202020204" pitchFamily="34" charset="0"/>
              <a:buChar char="•"/>
            </a:pPr>
            <a:r>
              <a:rPr lang="sr-Latn-RS" sz="2400" b="1" dirty="0">
                <a:solidFill>
                  <a:srgbClr val="FFFFFF"/>
                </a:solidFill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I</a:t>
            </a:r>
            <a:r>
              <a:rPr lang="sr-Latn-RS" sz="2400" b="1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 Unicode MS"/>
                <a:cs typeface="Arial" panose="020B0604020202020204" pitchFamily="34" charset="0"/>
              </a:rPr>
              <a:t>zlazni sloj sa 10 neurona i „softmax“ aktivacionom funkcijom</a:t>
            </a:r>
            <a:endParaRPr lang="en-US" sz="2400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449720-6807-5831-134D-63DAF231EF6D}"/>
              </a:ext>
            </a:extLst>
          </p:cNvPr>
          <p:cNvSpPr txBox="1"/>
          <p:nvPr/>
        </p:nvSpPr>
        <p:spPr>
          <a:xfrm>
            <a:off x="1155849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9/21</a:t>
            </a:r>
          </a:p>
        </p:txBody>
      </p:sp>
    </p:spTree>
    <p:extLst>
      <p:ext uri="{BB962C8B-B14F-4D97-AF65-F5344CB8AC3E}">
        <p14:creationId xmlns:p14="http://schemas.microsoft.com/office/powerpoint/2010/main" val="197446112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PONTS">
      <a:majorFont>
        <a:latin typeface="Arial"/>
        <a:ea typeface="Malgun Gothic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60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A876B"/>
      </a:accent1>
      <a:accent2>
        <a:srgbClr val="4D9724"/>
      </a:accent2>
      <a:accent3>
        <a:srgbClr val="90B141"/>
      </a:accent3>
      <a:accent4>
        <a:srgbClr val="CEDD46"/>
      </a:accent4>
      <a:accent5>
        <a:srgbClr val="1C4335"/>
      </a:accent5>
      <a:accent6>
        <a:srgbClr val="2E5B1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3137</TotalTime>
  <Words>406</Words>
  <Application>Microsoft Office PowerPoint</Application>
  <PresentationFormat>Widescreen</PresentationFormat>
  <Paragraphs>206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(body)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Miloš Zeljko</cp:lastModifiedBy>
  <cp:revision>82</cp:revision>
  <dcterms:created xsi:type="dcterms:W3CDTF">2020-01-20T05:08:25Z</dcterms:created>
  <dcterms:modified xsi:type="dcterms:W3CDTF">2024-04-09T22:09:47Z</dcterms:modified>
</cp:coreProperties>
</file>